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88950"/>
  <p:notesSz cx="6858000" cy="9144000"/>
  <p:embeddedFontLst>
    <p:embeddedFont>
      <p:font typeface="Noto Sans KR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h4Y/r75QUcZzRbV3QbVdE9KJIF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font" Target="fonts/NotoSansKR-regular.fntdata"/><Relationship Id="rId29" Type="http://schemas.openxmlformats.org/officeDocument/2006/relationships/font" Target="fonts/NotoSansKR-bold.fntdata"/><Relationship Id="rId30" Type="http://customschemas.google.com/relationships/presentationmetadata" Target="meta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f0b73bb1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f0b73bb1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f0b73bb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bf0b73bb12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bf0b73bb1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bf0b73bb12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f0b73bb1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bf0b73bb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bf0b73bb12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bf0b73bb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233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88952" cy="109728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914400" y="1463040"/>
            <a:ext cx="10332720" cy="118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914400" y="2651760"/>
            <a:ext cx="10332720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AACCFF"/>
                </a:solidFill>
                <a:latin typeface="Noto Sans KR"/>
                <a:ea typeface="Noto Sans KR"/>
                <a:cs typeface="Noto Sans KR"/>
                <a:sym typeface="Noto Sans KR"/>
              </a:rPr>
              <a:t>채팅으로 시작하는 무역 실무 온보딩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14400" y="3566160"/>
            <a:ext cx="103327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CCDDEE"/>
                </a:solidFill>
                <a:latin typeface="Noto Sans KR"/>
                <a:ea typeface="Noto Sans KR"/>
                <a:cs typeface="Noto Sans KR"/>
                <a:sym typeface="Noto Sans KR"/>
              </a:rPr>
              <a:t>이성준  ·  차세종  ·  황지은  ·  이영기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914400" y="4023360"/>
            <a:ext cx="103327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ABBCC"/>
                </a:solidFill>
                <a:latin typeface="Noto Sans KR"/>
                <a:ea typeface="Noto Sans KR"/>
                <a:cs typeface="Noto Sans KR"/>
                <a:sym typeface="Noto Sans KR"/>
              </a:rPr>
              <a:t>발표자: 이성준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914400" y="4846320"/>
            <a:ext cx="103327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56677"/>
                </a:solidFill>
                <a:latin typeface="Noto Sans KR"/>
                <a:ea typeface="Noto Sans KR"/>
                <a:cs typeface="Noto Sans KR"/>
                <a:sym typeface="Noto Sans KR"/>
              </a:rPr>
              <a:t>[ 배경 이미지: 항구/컨테이너 삽입 권장 ]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0" y="6492240"/>
            <a:ext cx="12188952" cy="36576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0" y="6565392"/>
            <a:ext cx="121889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2026  |  SeSAC AIPE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f0b73bb12_0_2"/>
          <p:cNvSpPr txBox="1"/>
          <p:nvPr/>
        </p:nvSpPr>
        <p:spPr>
          <a:xfrm>
            <a:off x="3256450" y="2566225"/>
            <a:ext cx="2601600" cy="15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퀴즈 라이브 시연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E67E2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EmailAgent — 초안 작성부터 검토까지 한 흐름</a:t>
            </a:r>
            <a:endParaRPr/>
          </a:p>
        </p:txBody>
      </p:sp>
      <p:sp>
        <p:nvSpPr>
          <p:cNvPr id="223" name="Google Shape;223;p10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EE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226" name="Google Shape;226;p10"/>
          <p:cNvSpPr txBox="1"/>
          <p:nvPr/>
        </p:nvSpPr>
        <p:spPr>
          <a:xfrm>
            <a:off x="822960" y="1005840"/>
            <a:ext cx="5577840" cy="530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핵심 기능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Draft: "미국 바이어 제안 메일 작성"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거래 조건 반영 초안 즉시 생성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수정: "영어로 더 공손하게 바꿔줘"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같은 맥락에서 즉시 반영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Review: 리스크·톤·무역용어·단위 동시 검증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예외: 본문 없을 시 추가 정보 먼저 요청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(오검토 방지)</a:t>
            </a:r>
            <a:endParaRPr/>
          </a:p>
        </p:txBody>
      </p:sp>
      <p:sp>
        <p:nvSpPr>
          <p:cNvPr id="227" name="Google Shape;227;p10"/>
          <p:cNvSpPr/>
          <p:nvPr/>
        </p:nvSpPr>
        <p:spPr>
          <a:xfrm>
            <a:off x="6492240" y="1005840"/>
            <a:ext cx="54864" cy="5303520"/>
          </a:xfrm>
          <a:prstGeom prst="rect">
            <a:avLst/>
          </a:prstGeom>
          <a:solidFill>
            <a:srgbClr val="E67E2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 txBox="1"/>
          <p:nvPr/>
        </p:nvSpPr>
        <p:spPr>
          <a:xfrm>
            <a:off x="6675120" y="1005840"/>
            <a:ext cx="5303520" cy="530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목표 UX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짧은 자연어 한 줄로 전체 흐름 처리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FOV-&gt;FOB 오류 자동 탐지 및 교정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무역 용어·단위 오류 즉시 피드백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Review 7개 서비스 (병렬 실행)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RiskDetector / ToneAnalyzer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TradeTermValidator / UnitValidator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ResponseFormatter / DraftService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ReviewService (통합 오케스트레이션)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005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E67E2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EmailAgent 데모</a:t>
            </a:r>
            <a:endParaRPr/>
          </a:p>
        </p:txBody>
      </p:sp>
      <p:sp>
        <p:nvSpPr>
          <p:cNvPr id="235" name="Google Shape;235;p12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EE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236" name="Google Shape;236;p12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238" name="Google Shape;238;p12"/>
          <p:cNvSpPr/>
          <p:nvPr/>
        </p:nvSpPr>
        <p:spPr>
          <a:xfrm>
            <a:off x="548640" y="1005840"/>
            <a:ext cx="5303520" cy="4114800"/>
          </a:xfrm>
          <a:prstGeom prst="rect">
            <a:avLst/>
          </a:prstGeom>
          <a:solidFill>
            <a:srgbClr val="222C4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594360" y="1051560"/>
            <a:ext cx="5212080" cy="320040"/>
          </a:xfrm>
          <a:prstGeom prst="rect">
            <a:avLst/>
          </a:prstGeom>
          <a:solidFill>
            <a:srgbClr val="3A4A6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640080" y="1097280"/>
            <a:ext cx="8229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AABBFF"/>
                </a:solidFill>
                <a:latin typeface="Noto Sans KR"/>
                <a:ea typeface="Noto Sans KR"/>
                <a:cs typeface="Noto Sans KR"/>
                <a:sym typeface="Noto Sans KR"/>
              </a:rPr>
              <a:t>DEMO</a:t>
            </a:r>
            <a:endParaRPr/>
          </a:p>
        </p:txBody>
      </p:sp>
      <p:sp>
        <p:nvSpPr>
          <p:cNvPr id="241" name="Google Shape;241;p12"/>
          <p:cNvSpPr txBox="1"/>
          <p:nvPr/>
        </p:nvSpPr>
        <p:spPr>
          <a:xfrm>
            <a:off x="685800" y="1554480"/>
            <a:ext cx="502920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[ 스크린샷: FOV-&gt;FOB 오류 탐지 화면 ]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무역 용어 오류 자동 감지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수정 제안 표시</a:t>
            </a:r>
            <a:endParaRPr/>
          </a:p>
        </p:txBody>
      </p:sp>
      <p:sp>
        <p:nvSpPr>
          <p:cNvPr id="242" name="Google Shape;242;p12"/>
          <p:cNvSpPr/>
          <p:nvPr/>
        </p:nvSpPr>
        <p:spPr>
          <a:xfrm>
            <a:off x="548650" y="5833973"/>
            <a:ext cx="10789800" cy="457200"/>
          </a:xfrm>
          <a:prstGeom prst="rect">
            <a:avLst/>
          </a:prstGeom>
          <a:solidFill>
            <a:srgbClr val="2A18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2"/>
          <p:cNvSpPr txBox="1"/>
          <p:nvPr/>
        </p:nvSpPr>
        <p:spPr>
          <a:xfrm>
            <a:off x="742820" y="5904680"/>
            <a:ext cx="1051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FFDDAA"/>
                </a:solidFill>
                <a:latin typeface="Noto Sans KR"/>
                <a:ea typeface="Noto Sans KR"/>
                <a:cs typeface="Noto Sans KR"/>
                <a:sym typeface="Noto Sans KR"/>
              </a:rPr>
              <a:t>FOV -&gt; FOB 오류 자동 탐지  |  TradeTermValidator + UnitValidator 동시 검증</a:t>
            </a:r>
            <a:endParaRPr/>
          </a:p>
        </p:txBody>
      </p:sp>
      <p:pic>
        <p:nvPicPr>
          <p:cNvPr id="244" name="Google Shape;244;p12" title="이메일 오류탐지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47" y="536825"/>
            <a:ext cx="6183651" cy="60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 title="이메일 오류탐지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850" y="639375"/>
            <a:ext cx="5513801" cy="539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005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f0b73bb12_0_16"/>
          <p:cNvSpPr/>
          <p:nvPr/>
        </p:nvSpPr>
        <p:spPr>
          <a:xfrm>
            <a:off x="0" y="0"/>
            <a:ext cx="12189000" cy="914400"/>
          </a:xfrm>
          <a:prstGeom prst="rect">
            <a:avLst/>
          </a:prstGeom>
          <a:solidFill>
            <a:srgbClr val="E67E22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bf0b73bb12_0_16"/>
          <p:cNvSpPr txBox="1"/>
          <p:nvPr/>
        </p:nvSpPr>
        <p:spPr>
          <a:xfrm>
            <a:off x="365760" y="164592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EmailAgent 데모</a:t>
            </a:r>
            <a:endParaRPr/>
          </a:p>
        </p:txBody>
      </p:sp>
      <p:sp>
        <p:nvSpPr>
          <p:cNvPr id="252" name="Google Shape;252;g3bf0b73bb12_0_16"/>
          <p:cNvSpPr txBox="1"/>
          <p:nvPr/>
        </p:nvSpPr>
        <p:spPr>
          <a:xfrm>
            <a:off x="9601200" y="228600"/>
            <a:ext cx="23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EE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253" name="Google Shape;253;g3bf0b73bb12_0_16"/>
          <p:cNvSpPr/>
          <p:nvPr/>
        </p:nvSpPr>
        <p:spPr>
          <a:xfrm>
            <a:off x="0" y="6537960"/>
            <a:ext cx="12189000" cy="32010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bf0b73bb12_0_16"/>
          <p:cNvSpPr txBox="1"/>
          <p:nvPr/>
        </p:nvSpPr>
        <p:spPr>
          <a:xfrm>
            <a:off x="0" y="6583680"/>
            <a:ext cx="1218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255" name="Google Shape;255;g3bf0b73bb12_0_16"/>
          <p:cNvSpPr/>
          <p:nvPr/>
        </p:nvSpPr>
        <p:spPr>
          <a:xfrm>
            <a:off x="6217920" y="1005840"/>
            <a:ext cx="5303400" cy="4114800"/>
          </a:xfrm>
          <a:prstGeom prst="rect">
            <a:avLst/>
          </a:prstGeom>
          <a:solidFill>
            <a:srgbClr val="222C45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bf0b73bb12_0_16"/>
          <p:cNvSpPr/>
          <p:nvPr/>
        </p:nvSpPr>
        <p:spPr>
          <a:xfrm>
            <a:off x="6263640" y="1051560"/>
            <a:ext cx="5212200" cy="320100"/>
          </a:xfrm>
          <a:prstGeom prst="rect">
            <a:avLst/>
          </a:prstGeom>
          <a:solidFill>
            <a:srgbClr val="3A4A6B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bf0b73bb12_0_16"/>
          <p:cNvSpPr txBox="1"/>
          <p:nvPr/>
        </p:nvSpPr>
        <p:spPr>
          <a:xfrm>
            <a:off x="6309359" y="1097280"/>
            <a:ext cx="82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AABBFF"/>
                </a:solidFill>
                <a:latin typeface="Noto Sans KR"/>
                <a:ea typeface="Noto Sans KR"/>
                <a:cs typeface="Noto Sans KR"/>
                <a:sym typeface="Noto Sans KR"/>
              </a:rPr>
              <a:t>DEMO</a:t>
            </a:r>
            <a:endParaRPr/>
          </a:p>
        </p:txBody>
      </p:sp>
      <p:sp>
        <p:nvSpPr>
          <p:cNvPr id="258" name="Google Shape;258;g3bf0b73bb12_0_16"/>
          <p:cNvSpPr txBox="1"/>
          <p:nvPr/>
        </p:nvSpPr>
        <p:spPr>
          <a:xfrm>
            <a:off x="6355080" y="1554480"/>
            <a:ext cx="502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[ 스크린샷: 이메일 검토 결과 화면 ]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리스크·톤·용어·단위 4항목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마크다운 포맷 출력</a:t>
            </a:r>
            <a:endParaRPr/>
          </a:p>
        </p:txBody>
      </p:sp>
      <p:sp>
        <p:nvSpPr>
          <p:cNvPr id="259" name="Google Shape;259;g3bf0b73bb12_0_16"/>
          <p:cNvSpPr/>
          <p:nvPr/>
        </p:nvSpPr>
        <p:spPr>
          <a:xfrm>
            <a:off x="548650" y="5833973"/>
            <a:ext cx="10789800" cy="457200"/>
          </a:xfrm>
          <a:prstGeom prst="rect">
            <a:avLst/>
          </a:prstGeom>
          <a:solidFill>
            <a:srgbClr val="2A1805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bf0b73bb12_0_16"/>
          <p:cNvSpPr txBox="1"/>
          <p:nvPr/>
        </p:nvSpPr>
        <p:spPr>
          <a:xfrm>
            <a:off x="742820" y="5904680"/>
            <a:ext cx="1051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FFDDAA"/>
                </a:solidFill>
                <a:latin typeface="Noto Sans KR"/>
                <a:ea typeface="Noto Sans KR"/>
                <a:cs typeface="Noto Sans KR"/>
                <a:sym typeface="Noto Sans KR"/>
              </a:rPr>
              <a:t>FOV -&gt; FOB 오류 자동 탐지  |  TradeTermValidator + UnitValidator 동시 검증</a:t>
            </a:r>
            <a:endParaRPr/>
          </a:p>
        </p:txBody>
      </p:sp>
      <p:pic>
        <p:nvPicPr>
          <p:cNvPr id="261" name="Google Shape;261;g3bf0b73bb12_0_16" title="이메일 톤 시연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675" y="365238"/>
            <a:ext cx="10071598" cy="61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E67E2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1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EmailAgent — 확장 가능성</a:t>
            </a:r>
            <a:endParaRPr/>
          </a:p>
        </p:txBody>
      </p:sp>
      <p:sp>
        <p:nvSpPr>
          <p:cNvPr id="268" name="Google Shape;268;p11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EE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1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271" name="Google Shape;271;p11"/>
          <p:cNvSpPr/>
          <p:nvPr/>
        </p:nvSpPr>
        <p:spPr>
          <a:xfrm>
            <a:off x="822960" y="1097280"/>
            <a:ext cx="5120640" cy="5029200"/>
          </a:xfrm>
          <a:prstGeom prst="rect">
            <a:avLst/>
          </a:prstGeom>
          <a:solidFill>
            <a:srgbClr val="FFF5E8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822960" y="1097280"/>
            <a:ext cx="5120640" cy="502920"/>
          </a:xfrm>
          <a:prstGeom prst="rect">
            <a:avLst/>
          </a:prstGeom>
          <a:solidFill>
            <a:srgbClr val="E67E2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822960" y="1143000"/>
            <a:ext cx="512064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Gmail MCP 연결</a:t>
            </a:r>
            <a:endParaRPr/>
          </a:p>
        </p:txBody>
      </p:sp>
      <p:sp>
        <p:nvSpPr>
          <p:cNvPr id="274" name="Google Shape;274;p11"/>
          <p:cNvSpPr txBox="1"/>
          <p:nvPr/>
        </p:nvSpPr>
        <p:spPr>
          <a:xfrm>
            <a:off x="914400" y="1828800"/>
            <a:ext cx="484632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Gmail MCP 서버 연동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검토 완료 후 실제 발송까지 연결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초안 작성 -&gt; 검토 -&gt; 발송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원스톱 이메일 워크플로우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발송 이력 자동 저장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거래처별 커뮤니케이션 관리</a:t>
            </a: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6217920" y="1097280"/>
            <a:ext cx="5486400" cy="5029200"/>
          </a:xfrm>
          <a:prstGeom prst="rect">
            <a:avLst/>
          </a:prstGeom>
          <a:solidFill>
            <a:srgbClr val="FFF5E8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6217920" y="1097280"/>
            <a:ext cx="5486400" cy="502920"/>
          </a:xfrm>
          <a:prstGeom prst="rect">
            <a:avLst/>
          </a:prstGeom>
          <a:solidFill>
            <a:srgbClr val="E67E2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1"/>
          <p:cNvSpPr txBox="1"/>
          <p:nvPr/>
        </p:nvSpPr>
        <p:spPr>
          <a:xfrm>
            <a:off x="6217920" y="1143000"/>
            <a:ext cx="5486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거래처별 이메일 히스토리</a:t>
            </a:r>
            <a:endParaRPr/>
          </a:p>
        </p:txBody>
      </p:sp>
      <p:sp>
        <p:nvSpPr>
          <p:cNvPr id="278" name="Google Shape;278;p11"/>
          <p:cNvSpPr txBox="1"/>
          <p:nvPr/>
        </p:nvSpPr>
        <p:spPr>
          <a:xfrm>
            <a:off x="6355080" y="1828800"/>
            <a:ext cx="521208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거래처별 이메일 히스토리 저장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문체·협상 패턴 누적 학습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과거 성공 사례 기반 초안 생성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거래처 선호도 자동 반영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(격식체/비격식체, 국가별 문화)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계약 이력 연계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맥락에 맞는 이메일 자동 완성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C0392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RiskManagingAgent — 실무 선배처럼 리스크를 분석한다</a:t>
            </a:r>
            <a:endParaRPr/>
          </a:p>
        </p:txBody>
      </p:sp>
      <p:sp>
        <p:nvSpPr>
          <p:cNvPr id="285" name="Google Shape;285;p13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CC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3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288" name="Google Shape;288;p13"/>
          <p:cNvSpPr txBox="1"/>
          <p:nvPr/>
        </p:nvSpPr>
        <p:spPr>
          <a:xfrm>
            <a:off x="822960" y="1005840"/>
            <a:ext cx="5577840" cy="530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핵심 기능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"선적 지연" 감지 -&gt; 상황 파악 모드 전환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협업형 멀티턴: 계약금·패널티 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부족한 정보를 역으로 질문하며 수집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교육적 페르소나: 리스크 산출 기준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(영향도 x 발생가능성) 친절히 설명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RAG 유사 클레임 사례 검색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JSON 보고서: 리스크 점수 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단기/장기 예방 전략 구조화 출력</a:t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6492240" y="1005840"/>
            <a:ext cx="54864" cy="5303520"/>
          </a:xfrm>
          <a:prstGeom prst="rect">
            <a:avLst/>
          </a:prstGeom>
          <a:solidFill>
            <a:srgbClr val="C0392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3"/>
          <p:cNvSpPr txBox="1"/>
          <p:nvPr/>
        </p:nvSpPr>
        <p:spPr>
          <a:xfrm>
            <a:off x="6675120" y="1005840"/>
            <a:ext cx="5303520" cy="530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목표 UX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한 마디로 시작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-&gt; 대화로 채움 -&gt; 보고서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'자동 응답기'가 아닌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'실무 선배' 역할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멀티턴 상태 관리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analysis_in_progress = True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정보 수집 완료 -&gt;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JSON RiskReport 자동 생성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analysis_in_progress = False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505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C0392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5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RiskManagingAgent 데모</a:t>
            </a:r>
            <a:endParaRPr/>
          </a:p>
        </p:txBody>
      </p:sp>
      <p:sp>
        <p:nvSpPr>
          <p:cNvPr id="297" name="Google Shape;297;p15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CC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300" name="Google Shape;300;p15"/>
          <p:cNvSpPr/>
          <p:nvPr/>
        </p:nvSpPr>
        <p:spPr>
          <a:xfrm>
            <a:off x="548640" y="1005840"/>
            <a:ext cx="5303520" cy="4114800"/>
          </a:xfrm>
          <a:prstGeom prst="rect">
            <a:avLst/>
          </a:prstGeom>
          <a:solidFill>
            <a:srgbClr val="222C4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594360" y="1051560"/>
            <a:ext cx="5212080" cy="320040"/>
          </a:xfrm>
          <a:prstGeom prst="rect">
            <a:avLst/>
          </a:prstGeom>
          <a:solidFill>
            <a:srgbClr val="3A4A6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640080" y="1097280"/>
            <a:ext cx="8229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AABBFF"/>
                </a:solidFill>
                <a:latin typeface="Noto Sans KR"/>
                <a:ea typeface="Noto Sans KR"/>
                <a:cs typeface="Noto Sans KR"/>
                <a:sym typeface="Noto Sans KR"/>
              </a:rPr>
              <a:t>DEMO</a:t>
            </a:r>
            <a:endParaRPr/>
          </a:p>
        </p:txBody>
      </p:sp>
      <p:sp>
        <p:nvSpPr>
          <p:cNvPr id="303" name="Google Shape;303;p15"/>
          <p:cNvSpPr txBox="1"/>
          <p:nvPr/>
        </p:nvSpPr>
        <p:spPr>
          <a:xfrm>
            <a:off x="685800" y="1554480"/>
            <a:ext cx="502920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[ 스크린샷: 멀티턴 대화 화면 ]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"선적 지연" 입력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-&gt; 추가 정보 질문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-&gt; 분석 완료</a:t>
            </a:r>
            <a:endParaRPr/>
          </a:p>
        </p:txBody>
      </p:sp>
      <p:sp>
        <p:nvSpPr>
          <p:cNvPr id="304" name="Google Shape;304;p15"/>
          <p:cNvSpPr/>
          <p:nvPr/>
        </p:nvSpPr>
        <p:spPr>
          <a:xfrm>
            <a:off x="548640" y="5303520"/>
            <a:ext cx="10789920" cy="822960"/>
          </a:xfrm>
          <a:prstGeom prst="rect">
            <a:avLst/>
          </a:prstGeom>
          <a:solidFill>
            <a:srgbClr val="2A0808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5"/>
          <p:cNvSpPr txBox="1"/>
          <p:nvPr/>
        </p:nvSpPr>
        <p:spPr>
          <a:xfrm>
            <a:off x="731520" y="5440680"/>
            <a:ext cx="10515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FFCCCC"/>
                </a:solidFill>
                <a:latin typeface="Noto Sans KR"/>
                <a:ea typeface="Noto Sans KR"/>
                <a:cs typeface="Noto Sans KR"/>
                <a:sym typeface="Noto Sans KR"/>
              </a:rPr>
              <a:t>멀티턴 대화로 정보 수집  |  RAG 유사 클레임 사례 검색  |  JSON 구조화 보고서 출력</a:t>
            </a:r>
            <a:endParaRPr/>
          </a:p>
        </p:txBody>
      </p:sp>
      <p:sp>
        <p:nvSpPr>
          <p:cNvPr id="306" name="Google Shape;306;p15"/>
          <p:cNvSpPr txBox="1"/>
          <p:nvPr/>
        </p:nvSpPr>
        <p:spPr>
          <a:xfrm>
            <a:off x="7689950" y="1888750"/>
            <a:ext cx="36486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이미 대화한거 스크롤로 보여줌.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(선박지연 이메일초안 HTML)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505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bf0b73bb12_0_52"/>
          <p:cNvSpPr/>
          <p:nvPr/>
        </p:nvSpPr>
        <p:spPr>
          <a:xfrm>
            <a:off x="0" y="0"/>
            <a:ext cx="12189000" cy="914400"/>
          </a:xfrm>
          <a:prstGeom prst="rect">
            <a:avLst/>
          </a:prstGeom>
          <a:solidFill>
            <a:srgbClr val="C0392B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bf0b73bb12_0_52"/>
          <p:cNvSpPr txBox="1"/>
          <p:nvPr/>
        </p:nvSpPr>
        <p:spPr>
          <a:xfrm>
            <a:off x="365760" y="164592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RiskManagingAgent 데모</a:t>
            </a:r>
            <a:endParaRPr/>
          </a:p>
        </p:txBody>
      </p:sp>
      <p:sp>
        <p:nvSpPr>
          <p:cNvPr id="313" name="Google Shape;313;g3bf0b73bb12_0_52"/>
          <p:cNvSpPr txBox="1"/>
          <p:nvPr/>
        </p:nvSpPr>
        <p:spPr>
          <a:xfrm>
            <a:off x="9601200" y="228600"/>
            <a:ext cx="237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CC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314" name="Google Shape;314;g3bf0b73bb12_0_52"/>
          <p:cNvSpPr/>
          <p:nvPr/>
        </p:nvSpPr>
        <p:spPr>
          <a:xfrm>
            <a:off x="0" y="6537960"/>
            <a:ext cx="12189000" cy="32010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3bf0b73bb12_0_52"/>
          <p:cNvSpPr txBox="1"/>
          <p:nvPr/>
        </p:nvSpPr>
        <p:spPr>
          <a:xfrm>
            <a:off x="0" y="6583680"/>
            <a:ext cx="12189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316" name="Google Shape;316;g3bf0b73bb12_0_52"/>
          <p:cNvSpPr/>
          <p:nvPr/>
        </p:nvSpPr>
        <p:spPr>
          <a:xfrm>
            <a:off x="6217920" y="1005840"/>
            <a:ext cx="5303400" cy="4114800"/>
          </a:xfrm>
          <a:prstGeom prst="rect">
            <a:avLst/>
          </a:prstGeom>
          <a:solidFill>
            <a:srgbClr val="222C45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3bf0b73bb12_0_52"/>
          <p:cNvSpPr/>
          <p:nvPr/>
        </p:nvSpPr>
        <p:spPr>
          <a:xfrm>
            <a:off x="6263640" y="1051560"/>
            <a:ext cx="5212200" cy="320100"/>
          </a:xfrm>
          <a:prstGeom prst="rect">
            <a:avLst/>
          </a:prstGeom>
          <a:solidFill>
            <a:srgbClr val="3A4A6B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3bf0b73bb12_0_52"/>
          <p:cNvSpPr txBox="1"/>
          <p:nvPr/>
        </p:nvSpPr>
        <p:spPr>
          <a:xfrm>
            <a:off x="6309359" y="1097280"/>
            <a:ext cx="822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AABBFF"/>
                </a:solidFill>
                <a:latin typeface="Noto Sans KR"/>
                <a:ea typeface="Noto Sans KR"/>
                <a:cs typeface="Noto Sans KR"/>
                <a:sym typeface="Noto Sans KR"/>
              </a:rPr>
              <a:t>DEMO</a:t>
            </a:r>
            <a:endParaRPr/>
          </a:p>
        </p:txBody>
      </p:sp>
      <p:sp>
        <p:nvSpPr>
          <p:cNvPr id="319" name="Google Shape;319;g3bf0b73bb12_0_52"/>
          <p:cNvSpPr txBox="1"/>
          <p:nvPr/>
        </p:nvSpPr>
        <p:spPr>
          <a:xfrm>
            <a:off x="6355080" y="1554480"/>
            <a:ext cx="5029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[ 스크린샷: JSON 보고서 시각화 ]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리스크 점수 색상 코딩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critical / high / medium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단기·장기 예방 전략</a:t>
            </a:r>
            <a:endParaRPr/>
          </a:p>
        </p:txBody>
      </p:sp>
      <p:sp>
        <p:nvSpPr>
          <p:cNvPr id="320" name="Google Shape;320;g3bf0b73bb12_0_52"/>
          <p:cNvSpPr/>
          <p:nvPr/>
        </p:nvSpPr>
        <p:spPr>
          <a:xfrm>
            <a:off x="548640" y="5303520"/>
            <a:ext cx="10789800" cy="822900"/>
          </a:xfrm>
          <a:prstGeom prst="rect">
            <a:avLst/>
          </a:prstGeom>
          <a:solidFill>
            <a:srgbClr val="2A0808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3bf0b73bb12_0_52"/>
          <p:cNvSpPr txBox="1"/>
          <p:nvPr/>
        </p:nvSpPr>
        <p:spPr>
          <a:xfrm>
            <a:off x="731520" y="5440680"/>
            <a:ext cx="1051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FFCCCC"/>
                </a:solidFill>
                <a:latin typeface="Noto Sans KR"/>
                <a:ea typeface="Noto Sans KR"/>
                <a:cs typeface="Noto Sans KR"/>
                <a:sym typeface="Noto Sans KR"/>
              </a:rPr>
              <a:t>멀티턴 대화로 정보 수집  |  RAG 유사 클레임 사례 검색  |  JSON 구조화 보고서 출력</a:t>
            </a:r>
            <a:endParaRPr/>
          </a:p>
        </p:txBody>
      </p:sp>
      <p:pic>
        <p:nvPicPr>
          <p:cNvPr id="322" name="Google Shape;322;g3bf0b73bb12_0_52" title="리스크보고서 시각화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588" y="331200"/>
            <a:ext cx="9783777" cy="633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C0392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RiskManagingAgent — 확장 가능성</a:t>
            </a:r>
            <a:endParaRPr/>
          </a:p>
        </p:txBody>
      </p:sp>
      <p:sp>
        <p:nvSpPr>
          <p:cNvPr id="329" name="Google Shape;329;p14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CC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330" name="Google Shape;330;p14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4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332" name="Google Shape;332;p14"/>
          <p:cNvSpPr/>
          <p:nvPr/>
        </p:nvSpPr>
        <p:spPr>
          <a:xfrm>
            <a:off x="822960" y="1097280"/>
            <a:ext cx="5120640" cy="5029200"/>
          </a:xfrm>
          <a:prstGeom prst="rect">
            <a:avLst/>
          </a:prstGeom>
          <a:solidFill>
            <a:srgbClr val="FFEEE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4"/>
          <p:cNvSpPr/>
          <p:nvPr/>
        </p:nvSpPr>
        <p:spPr>
          <a:xfrm>
            <a:off x="822960" y="1097280"/>
            <a:ext cx="5120640" cy="502920"/>
          </a:xfrm>
          <a:prstGeom prst="rect">
            <a:avLst/>
          </a:prstGeom>
          <a:solidFill>
            <a:srgbClr val="C0392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4"/>
          <p:cNvSpPr txBox="1"/>
          <p:nvPr/>
        </p:nvSpPr>
        <p:spPr>
          <a:xfrm>
            <a:off x="822960" y="1143000"/>
            <a:ext cx="512064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실시간 글로벌 리스크 감지</a:t>
            </a:r>
            <a:endParaRPr/>
          </a:p>
        </p:txBody>
      </p:sp>
      <p:sp>
        <p:nvSpPr>
          <p:cNvPr id="335" name="Google Shape;335;p14"/>
          <p:cNvSpPr txBox="1"/>
          <p:nvPr/>
        </p:nvSpPr>
        <p:spPr>
          <a:xfrm>
            <a:off x="914400" y="1828800"/>
            <a:ext cx="484632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해외 뉴스 API 연동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실시간 무역 리스크 감지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항만 혼잡도·선박 위치 데이터 연동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대화 없이도 선제적 경고 트리거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발생 전에 미리 알림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국가별 리스크 인덱스 자동 업데이트</a:t>
            </a:r>
            <a:endParaRPr/>
          </a:p>
        </p:txBody>
      </p:sp>
      <p:sp>
        <p:nvSpPr>
          <p:cNvPr id="336" name="Google Shape;336;p14"/>
          <p:cNvSpPr/>
          <p:nvPr/>
        </p:nvSpPr>
        <p:spPr>
          <a:xfrm>
            <a:off x="6217920" y="1097280"/>
            <a:ext cx="5486400" cy="5029200"/>
          </a:xfrm>
          <a:prstGeom prst="rect">
            <a:avLst/>
          </a:prstGeom>
          <a:solidFill>
            <a:srgbClr val="FFEEE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4"/>
          <p:cNvSpPr/>
          <p:nvPr/>
        </p:nvSpPr>
        <p:spPr>
          <a:xfrm>
            <a:off x="6217920" y="1097280"/>
            <a:ext cx="5486400" cy="502920"/>
          </a:xfrm>
          <a:prstGeom prst="rect">
            <a:avLst/>
          </a:prstGeom>
          <a:solidFill>
            <a:srgbClr val="C0392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4"/>
          <p:cNvSpPr txBox="1"/>
          <p:nvPr/>
        </p:nvSpPr>
        <p:spPr>
          <a:xfrm>
            <a:off x="6217920" y="1143000"/>
            <a:ext cx="5486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사내 ERP 연동</a:t>
            </a:r>
            <a:endParaRPr/>
          </a:p>
        </p:txBody>
      </p:sp>
      <p:sp>
        <p:nvSpPr>
          <p:cNvPr id="339" name="Google Shape;339;p14"/>
          <p:cNvSpPr txBox="1"/>
          <p:nvPr/>
        </p:nvSpPr>
        <p:spPr>
          <a:xfrm>
            <a:off x="6355080" y="1828800"/>
            <a:ext cx="521208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계약 금액·페널티 조항 자동 조회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사용자 입력 불필요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정확도 향상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(실제 계약 데이터 기반 분석)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과거 리스크 이력 누적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유사 상황 패턴 학습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리스크 보고서 -&gt; ERP 자동 등록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f0b73bb12_0_6"/>
          <p:cNvSpPr txBox="1"/>
          <p:nvPr/>
        </p:nvSpPr>
        <p:spPr>
          <a:xfrm>
            <a:off x="4468750" y="1867150"/>
            <a:ext cx="509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리스크 -&gt; 멀티턴 -&gt; 이메일 -&gt; 리뷰 녹화 시연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Contents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731520" y="1097280"/>
            <a:ext cx="640080" cy="82296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31520" y="1234439"/>
            <a:ext cx="64008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01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1371600" y="1097280"/>
            <a:ext cx="10332720" cy="822960"/>
          </a:xfrm>
          <a:prstGeom prst="rect">
            <a:avLst/>
          </a:prstGeom>
          <a:solidFill>
            <a:srgbClr val="EEF2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508760" y="118872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기획 — 문제 정의 · 서비스 개요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731520" y="2286000"/>
            <a:ext cx="640080" cy="822960"/>
          </a:xfrm>
          <a:prstGeom prst="rect">
            <a:avLst/>
          </a:prstGeom>
          <a:solidFill>
            <a:srgbClr val="6C3DA8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731520" y="2423160"/>
            <a:ext cx="64008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02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1371600" y="2286000"/>
            <a:ext cx="10332720" cy="822960"/>
          </a:xfrm>
          <a:prstGeom prst="rect">
            <a:avLst/>
          </a:prstGeom>
          <a:solidFill>
            <a:srgbClr val="EEF2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508760" y="237744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Agent 설계 — Orchestrator · RAG · Tool</a:t>
            </a: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731520" y="3474720"/>
            <a:ext cx="640080" cy="82296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731520" y="3611879"/>
            <a:ext cx="64008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03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1371600" y="3474720"/>
            <a:ext cx="10332720" cy="822960"/>
          </a:xfrm>
          <a:prstGeom prst="rect">
            <a:avLst/>
          </a:prstGeom>
          <a:solidFill>
            <a:srgbClr val="EEF2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508760" y="356616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Agent 개발 — Quiz / Email / Risk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508760" y="3950208"/>
            <a:ext cx="8229600" cy="32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6B7B8D"/>
                </a:solidFill>
                <a:latin typeface="Noto Sans KR"/>
                <a:ea typeface="Noto Sans KR"/>
                <a:cs typeface="Noto Sans KR"/>
                <a:sym typeface="Noto Sans KR"/>
              </a:rPr>
              <a:t>QuizAgent(EvalTool)  /  EmailAgent  /  RiskManagingAgent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731520" y="4663440"/>
            <a:ext cx="640080" cy="822960"/>
          </a:xfrm>
          <a:prstGeom prst="rect">
            <a:avLst/>
          </a:prstGeom>
          <a:solidFill>
            <a:srgbClr val="E67E2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31520" y="4800600"/>
            <a:ext cx="64008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04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1371600" y="4663440"/>
            <a:ext cx="10332720" cy="822960"/>
          </a:xfrm>
          <a:prstGeom prst="rect">
            <a:avLst/>
          </a:prstGeom>
          <a:solidFill>
            <a:srgbClr val="EEF2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508760" y="4754880"/>
            <a:ext cx="822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기술스택 · 마무리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6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기술 스택 및 역할 분담</a:t>
            </a:r>
            <a:endParaRPr/>
          </a:p>
        </p:txBody>
      </p:sp>
      <p:sp>
        <p:nvSpPr>
          <p:cNvPr id="351" name="Google Shape;351;p16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ABBCC"/>
                </a:solidFill>
                <a:latin typeface="Noto Sans KR"/>
                <a:ea typeface="Noto Sans KR"/>
                <a:cs typeface="Noto Sans KR"/>
                <a:sym typeface="Noto Sans KR"/>
              </a:rPr>
              <a:t>04. 시연</a:t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6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>
            <a:off x="822960" y="1097280"/>
            <a:ext cx="7955279" cy="402336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6"/>
          <p:cNvSpPr txBox="1"/>
          <p:nvPr/>
        </p:nvSpPr>
        <p:spPr>
          <a:xfrm>
            <a:off x="868680" y="1152144"/>
            <a:ext cx="2011680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레이어</a:t>
            </a:r>
            <a:endParaRPr/>
          </a:p>
        </p:txBody>
      </p:sp>
      <p:sp>
        <p:nvSpPr>
          <p:cNvPr id="356" name="Google Shape;356;p16"/>
          <p:cNvSpPr txBox="1"/>
          <p:nvPr/>
        </p:nvSpPr>
        <p:spPr>
          <a:xfrm>
            <a:off x="2880360" y="1152144"/>
            <a:ext cx="3108960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기술</a:t>
            </a:r>
            <a:endParaRPr/>
          </a:p>
        </p:txBody>
      </p:sp>
      <p:sp>
        <p:nvSpPr>
          <p:cNvPr id="357" name="Google Shape;357;p16"/>
          <p:cNvSpPr txBox="1"/>
          <p:nvPr/>
        </p:nvSpPr>
        <p:spPr>
          <a:xfrm>
            <a:off x="5989320" y="1152144"/>
            <a:ext cx="2743200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역할</a:t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>
            <a:off x="822960" y="1499616"/>
            <a:ext cx="7955279" cy="384048"/>
          </a:xfrm>
          <a:prstGeom prst="rect">
            <a:avLst/>
          </a:prstGeom>
          <a:solidFill>
            <a:srgbClr val="EEF2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6"/>
          <p:cNvSpPr txBox="1"/>
          <p:nvPr/>
        </p:nvSpPr>
        <p:spPr>
          <a:xfrm>
            <a:off x="868680" y="1527048"/>
            <a:ext cx="201168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패키지 관리</a:t>
            </a:r>
            <a:endParaRPr/>
          </a:p>
        </p:txBody>
      </p:sp>
      <p:sp>
        <p:nvSpPr>
          <p:cNvPr id="360" name="Google Shape;360;p16"/>
          <p:cNvSpPr txBox="1"/>
          <p:nvPr/>
        </p:nvSpPr>
        <p:spPr>
          <a:xfrm>
            <a:off x="2880360" y="1527048"/>
            <a:ext cx="310896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uv</a:t>
            </a:r>
            <a:endParaRPr/>
          </a:p>
        </p:txBody>
      </p:sp>
      <p:sp>
        <p:nvSpPr>
          <p:cNvPr id="361" name="Google Shape;361;p16"/>
          <p:cNvSpPr txBox="1"/>
          <p:nvPr/>
        </p:nvSpPr>
        <p:spPr>
          <a:xfrm>
            <a:off x="5989320" y="1527048"/>
            <a:ext cx="27432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Python 패키지 매니저</a:t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>
            <a:off x="822960" y="1883664"/>
            <a:ext cx="7955279" cy="38404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6"/>
          <p:cNvSpPr txBox="1"/>
          <p:nvPr/>
        </p:nvSpPr>
        <p:spPr>
          <a:xfrm>
            <a:off x="868680" y="1911095"/>
            <a:ext cx="201168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프론트엔드</a:t>
            </a:r>
            <a:endParaRPr/>
          </a:p>
        </p:txBody>
      </p:sp>
      <p:sp>
        <p:nvSpPr>
          <p:cNvPr id="364" name="Google Shape;364;p16"/>
          <p:cNvSpPr txBox="1"/>
          <p:nvPr/>
        </p:nvSpPr>
        <p:spPr>
          <a:xfrm>
            <a:off x="2880360" y="1911095"/>
            <a:ext cx="310896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React 18 + Vite 5</a:t>
            </a:r>
            <a:endParaRPr/>
          </a:p>
        </p:txBody>
      </p:sp>
      <p:sp>
        <p:nvSpPr>
          <p:cNvPr id="365" name="Google Shape;365;p16"/>
          <p:cNvSpPr txBox="1"/>
          <p:nvPr/>
        </p:nvSpPr>
        <p:spPr>
          <a:xfrm>
            <a:off x="5989320" y="1911095"/>
            <a:ext cx="27432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채팅 UI</a:t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>
            <a:off x="822960" y="2267712"/>
            <a:ext cx="7955279" cy="384048"/>
          </a:xfrm>
          <a:prstGeom prst="rect">
            <a:avLst/>
          </a:prstGeom>
          <a:solidFill>
            <a:srgbClr val="EEF2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6"/>
          <p:cNvSpPr txBox="1"/>
          <p:nvPr/>
        </p:nvSpPr>
        <p:spPr>
          <a:xfrm>
            <a:off x="868680" y="2295144"/>
            <a:ext cx="201168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백엔드</a:t>
            </a:r>
            <a:endParaRPr/>
          </a:p>
        </p:txBody>
      </p:sp>
      <p:sp>
        <p:nvSpPr>
          <p:cNvPr id="368" name="Google Shape;368;p16"/>
          <p:cNvSpPr txBox="1"/>
          <p:nvPr/>
        </p:nvSpPr>
        <p:spPr>
          <a:xfrm>
            <a:off x="2880360" y="2295144"/>
            <a:ext cx="310896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FastAPI + Python 3.11</a:t>
            </a:r>
            <a:endParaRPr/>
          </a:p>
        </p:txBody>
      </p:sp>
      <p:sp>
        <p:nvSpPr>
          <p:cNvPr id="369" name="Google Shape;369;p16"/>
          <p:cNvSpPr txBox="1"/>
          <p:nvPr/>
        </p:nvSpPr>
        <p:spPr>
          <a:xfrm>
            <a:off x="5989320" y="2295144"/>
            <a:ext cx="27432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RESTful API 서버</a:t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>
            <a:off x="822960" y="2651760"/>
            <a:ext cx="7955279" cy="38404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6"/>
          <p:cNvSpPr txBox="1"/>
          <p:nvPr/>
        </p:nvSpPr>
        <p:spPr>
          <a:xfrm>
            <a:off x="868680" y="2679191"/>
            <a:ext cx="201168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LLM</a:t>
            </a:r>
            <a:endParaRPr/>
          </a:p>
        </p:txBody>
      </p:sp>
      <p:sp>
        <p:nvSpPr>
          <p:cNvPr id="372" name="Google Shape;372;p16"/>
          <p:cNvSpPr txBox="1"/>
          <p:nvPr/>
        </p:nvSpPr>
        <p:spPr>
          <a:xfrm>
            <a:off x="2880360" y="2679191"/>
            <a:ext cx="310896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Upstage Solar (solar-pro2)</a:t>
            </a:r>
            <a:endParaRPr/>
          </a:p>
        </p:txBody>
      </p:sp>
      <p:sp>
        <p:nvSpPr>
          <p:cNvPr id="373" name="Google Shape;373;p16"/>
          <p:cNvSpPr txBox="1"/>
          <p:nvPr/>
        </p:nvSpPr>
        <p:spPr>
          <a:xfrm>
            <a:off x="5989320" y="2679191"/>
            <a:ext cx="27432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자연어 이해/생성</a:t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>
            <a:off x="822960" y="3035808"/>
            <a:ext cx="7955279" cy="384048"/>
          </a:xfrm>
          <a:prstGeom prst="rect">
            <a:avLst/>
          </a:prstGeom>
          <a:solidFill>
            <a:srgbClr val="EEF2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6"/>
          <p:cNvSpPr txBox="1"/>
          <p:nvPr/>
        </p:nvSpPr>
        <p:spPr>
          <a:xfrm>
            <a:off x="868680" y="3063239"/>
            <a:ext cx="201168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임베딩</a:t>
            </a:r>
            <a:endParaRPr/>
          </a:p>
        </p:txBody>
      </p:sp>
      <p:sp>
        <p:nvSpPr>
          <p:cNvPr id="376" name="Google Shape;376;p16"/>
          <p:cNvSpPr txBox="1"/>
          <p:nvPr/>
        </p:nvSpPr>
        <p:spPr>
          <a:xfrm>
            <a:off x="2880360" y="3063239"/>
            <a:ext cx="310896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Upstage Solar Embedding</a:t>
            </a:r>
            <a:endParaRPr/>
          </a:p>
        </p:txBody>
      </p:sp>
      <p:sp>
        <p:nvSpPr>
          <p:cNvPr id="377" name="Google Shape;377;p16"/>
          <p:cNvSpPr txBox="1"/>
          <p:nvPr/>
        </p:nvSpPr>
        <p:spPr>
          <a:xfrm>
            <a:off x="5989320" y="3063239"/>
            <a:ext cx="27432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문서 벡터화 (1024차원)</a:t>
            </a:r>
            <a:endParaRPr/>
          </a:p>
        </p:txBody>
      </p:sp>
      <p:sp>
        <p:nvSpPr>
          <p:cNvPr id="378" name="Google Shape;378;p16"/>
          <p:cNvSpPr/>
          <p:nvPr/>
        </p:nvSpPr>
        <p:spPr>
          <a:xfrm>
            <a:off x="822960" y="3419856"/>
            <a:ext cx="7955279" cy="38404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6"/>
          <p:cNvSpPr txBox="1"/>
          <p:nvPr/>
        </p:nvSpPr>
        <p:spPr>
          <a:xfrm>
            <a:off x="868680" y="3447288"/>
            <a:ext cx="201168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벡터 DB</a:t>
            </a:r>
            <a:endParaRPr/>
          </a:p>
        </p:txBody>
      </p:sp>
      <p:sp>
        <p:nvSpPr>
          <p:cNvPr id="380" name="Google Shape;380;p16"/>
          <p:cNvSpPr txBox="1"/>
          <p:nvPr/>
        </p:nvSpPr>
        <p:spPr>
          <a:xfrm>
            <a:off x="2880360" y="3447288"/>
            <a:ext cx="310896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ChromaDB</a:t>
            </a:r>
            <a:endParaRPr/>
          </a:p>
        </p:txBody>
      </p:sp>
      <p:sp>
        <p:nvSpPr>
          <p:cNvPr id="381" name="Google Shape;381;p16"/>
          <p:cNvSpPr txBox="1"/>
          <p:nvPr/>
        </p:nvSpPr>
        <p:spPr>
          <a:xfrm>
            <a:off x="5989320" y="3447288"/>
            <a:ext cx="27432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RAG 문서 검색 (cosine)</a:t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>
            <a:off x="822960" y="3803904"/>
            <a:ext cx="7955279" cy="384048"/>
          </a:xfrm>
          <a:prstGeom prst="rect">
            <a:avLst/>
          </a:prstGeom>
          <a:solidFill>
            <a:srgbClr val="EEF2FF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6"/>
          <p:cNvSpPr txBox="1"/>
          <p:nvPr/>
        </p:nvSpPr>
        <p:spPr>
          <a:xfrm>
            <a:off x="868680" y="3831335"/>
            <a:ext cx="201168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트레이싱</a:t>
            </a:r>
            <a:endParaRPr/>
          </a:p>
        </p:txBody>
      </p:sp>
      <p:sp>
        <p:nvSpPr>
          <p:cNvPr id="384" name="Google Shape;384;p16"/>
          <p:cNvSpPr txBox="1"/>
          <p:nvPr/>
        </p:nvSpPr>
        <p:spPr>
          <a:xfrm>
            <a:off x="2880360" y="3831335"/>
            <a:ext cx="310896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LangSmith</a:t>
            </a:r>
            <a:endParaRPr/>
          </a:p>
        </p:txBody>
      </p:sp>
      <p:sp>
        <p:nvSpPr>
          <p:cNvPr id="385" name="Google Shape;385;p16"/>
          <p:cNvSpPr txBox="1"/>
          <p:nvPr/>
        </p:nvSpPr>
        <p:spPr>
          <a:xfrm>
            <a:off x="5989320" y="3831335"/>
            <a:ext cx="2743200" cy="3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에이전트 실행 디버깅</a:t>
            </a:r>
            <a:endParaRPr/>
          </a:p>
        </p:txBody>
      </p:sp>
      <p:sp>
        <p:nvSpPr>
          <p:cNvPr id="386" name="Google Shape;386;p16"/>
          <p:cNvSpPr/>
          <p:nvPr/>
        </p:nvSpPr>
        <p:spPr>
          <a:xfrm>
            <a:off x="8961120" y="1097280"/>
            <a:ext cx="3017520" cy="402336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9006840" y="1152144"/>
            <a:ext cx="2926080" cy="31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역할 분담</a:t>
            </a:r>
            <a:endParaRPr/>
          </a:p>
        </p:txBody>
      </p:sp>
      <p:sp>
        <p:nvSpPr>
          <p:cNvPr id="388" name="Google Shape;388;p16"/>
          <p:cNvSpPr/>
          <p:nvPr/>
        </p:nvSpPr>
        <p:spPr>
          <a:xfrm>
            <a:off x="8961120" y="1499616"/>
            <a:ext cx="3017520" cy="86868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6"/>
          <p:cNvSpPr txBox="1"/>
          <p:nvPr/>
        </p:nvSpPr>
        <p:spPr>
          <a:xfrm>
            <a:off x="9006840" y="1554480"/>
            <a:ext cx="29260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이성준</a:t>
            </a:r>
            <a:endParaRPr/>
          </a:p>
        </p:txBody>
      </p:sp>
      <p:sp>
        <p:nvSpPr>
          <p:cNvPr id="390" name="Google Shape;390;p16"/>
          <p:cNvSpPr txBox="1"/>
          <p:nvPr/>
        </p:nvSpPr>
        <p:spPr>
          <a:xfrm>
            <a:off x="9006840" y="1901952"/>
            <a:ext cx="29260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Quiz Agent</a:t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>
            <a:off x="8961120" y="2414015"/>
            <a:ext cx="3017520" cy="868680"/>
          </a:xfrm>
          <a:prstGeom prst="rect">
            <a:avLst/>
          </a:prstGeom>
          <a:solidFill>
            <a:srgbClr val="E67E2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6"/>
          <p:cNvSpPr txBox="1"/>
          <p:nvPr/>
        </p:nvSpPr>
        <p:spPr>
          <a:xfrm>
            <a:off x="9006840" y="2468880"/>
            <a:ext cx="29260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차세종</a:t>
            </a:r>
            <a:endParaRPr/>
          </a:p>
        </p:txBody>
      </p:sp>
      <p:sp>
        <p:nvSpPr>
          <p:cNvPr id="393" name="Google Shape;393;p16"/>
          <p:cNvSpPr txBox="1"/>
          <p:nvPr/>
        </p:nvSpPr>
        <p:spPr>
          <a:xfrm>
            <a:off x="9006840" y="2816352"/>
            <a:ext cx="29260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Email Agent</a:t>
            </a:r>
            <a:endParaRPr/>
          </a:p>
        </p:txBody>
      </p:sp>
      <p:sp>
        <p:nvSpPr>
          <p:cNvPr id="394" name="Google Shape;394;p16"/>
          <p:cNvSpPr/>
          <p:nvPr/>
        </p:nvSpPr>
        <p:spPr>
          <a:xfrm>
            <a:off x="8961120" y="3328415"/>
            <a:ext cx="3017520" cy="868680"/>
          </a:xfrm>
          <a:prstGeom prst="rect">
            <a:avLst/>
          </a:prstGeom>
          <a:solidFill>
            <a:srgbClr val="C0392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6"/>
          <p:cNvSpPr txBox="1"/>
          <p:nvPr/>
        </p:nvSpPr>
        <p:spPr>
          <a:xfrm>
            <a:off x="9006840" y="3383280"/>
            <a:ext cx="29260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황지은</a:t>
            </a:r>
            <a:endParaRPr/>
          </a:p>
        </p:txBody>
      </p:sp>
      <p:sp>
        <p:nvSpPr>
          <p:cNvPr id="396" name="Google Shape;396;p16"/>
          <p:cNvSpPr txBox="1"/>
          <p:nvPr/>
        </p:nvSpPr>
        <p:spPr>
          <a:xfrm>
            <a:off x="9006840" y="3730752"/>
            <a:ext cx="29260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Risk Managing Agent</a:t>
            </a:r>
            <a:endParaRPr/>
          </a:p>
        </p:txBody>
      </p:sp>
      <p:sp>
        <p:nvSpPr>
          <p:cNvPr id="397" name="Google Shape;397;p16"/>
          <p:cNvSpPr/>
          <p:nvPr/>
        </p:nvSpPr>
        <p:spPr>
          <a:xfrm>
            <a:off x="8961120" y="4242816"/>
            <a:ext cx="3017520" cy="868680"/>
          </a:xfrm>
          <a:prstGeom prst="rect">
            <a:avLst/>
          </a:prstGeom>
          <a:solidFill>
            <a:srgbClr val="C0392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6"/>
          <p:cNvSpPr txBox="1"/>
          <p:nvPr/>
        </p:nvSpPr>
        <p:spPr>
          <a:xfrm>
            <a:off x="9006840" y="4297680"/>
            <a:ext cx="29260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이영기</a:t>
            </a:r>
            <a:endParaRPr/>
          </a:p>
        </p:txBody>
      </p:sp>
      <p:sp>
        <p:nvSpPr>
          <p:cNvPr id="399" name="Google Shape;399;p16"/>
          <p:cNvSpPr txBox="1"/>
          <p:nvPr/>
        </p:nvSpPr>
        <p:spPr>
          <a:xfrm>
            <a:off x="9006840" y="4645152"/>
            <a:ext cx="292608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Risk Managing Agent</a:t>
            </a:r>
            <a:endParaRPr/>
          </a:p>
        </p:txBody>
      </p:sp>
      <p:sp>
        <p:nvSpPr>
          <p:cNvPr id="400" name="Rectangle 399"/>
          <p:cNvSpPr/>
          <p:nvPr/>
        </p:nvSpPr>
        <p:spPr>
          <a:xfrm>
            <a:off x="8961120" y="5157216"/>
            <a:ext cx="3017520" cy="868680"/>
          </a:xfrm>
          <a:prstGeom prst="rect">
            <a:avLst/>
          </a:prstGeom>
          <a:solidFill>
            <a:srgbClr val="2D6A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1" name="TextBox 400"/>
          <p:cNvSpPr txBox="1"/>
          <p:nvPr/>
        </p:nvSpPr>
        <p:spPr>
          <a:xfrm>
            <a:off x="9006840" y="5212079"/>
            <a:ext cx="29260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300" b="1">
                <a:solidFill>
                  <a:srgbClr val="FFFFFF"/>
                </a:solidFill>
                <a:latin typeface="Noto Sans KR"/>
              </a:rPr>
              <a:t>공동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9006840" y="5559552"/>
            <a:ext cx="292608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000" b="0">
                <a:solidFill>
                  <a:srgbClr val="FFFFFF"/>
                </a:solidFill>
                <a:latin typeface="Noto Sans KR"/>
              </a:rPr>
              <a:t>RAG 데이터 &amp; Orchestrator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7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결론 및 향후 발전 방향</a:t>
            </a:r>
            <a:endParaRPr/>
          </a:p>
        </p:txBody>
      </p:sp>
      <p:sp>
        <p:nvSpPr>
          <p:cNvPr id="406" name="Google Shape;406;p17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ABBCC"/>
                </a:solidFill>
                <a:latin typeface="Noto Sans KR"/>
                <a:ea typeface="Noto Sans KR"/>
                <a:cs typeface="Noto Sans KR"/>
                <a:sym typeface="Noto Sans KR"/>
              </a:rPr>
              <a:t>04. 시연</a:t>
            </a: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7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409" name="Google Shape;409;p17"/>
          <p:cNvSpPr txBox="1"/>
          <p:nvPr/>
        </p:nvSpPr>
        <p:spPr>
          <a:xfrm>
            <a:off x="822960" y="1097280"/>
            <a:ext cx="530352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구현 성과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RAG 기반 3개 전문 에이전트 완성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EvalTool 자동 품질 검증 루프 구현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멀티턴 리스크 분석 + JSON 보고서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782개 무역 지식 ChromaDB 구축</a:t>
            </a:r>
            <a:endParaRPr/>
          </a:p>
        </p:txBody>
      </p:sp>
      <p:sp>
        <p:nvSpPr>
          <p:cNvPr id="410" name="Google Shape;410;p17"/>
          <p:cNvSpPr/>
          <p:nvPr/>
        </p:nvSpPr>
        <p:spPr>
          <a:xfrm>
            <a:off x="6126480" y="1097280"/>
            <a:ext cx="54864" cy="320040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7"/>
          <p:cNvSpPr txBox="1"/>
          <p:nvPr/>
        </p:nvSpPr>
        <p:spPr>
          <a:xfrm>
            <a:off x="6309360" y="1097280"/>
            <a:ext cx="5486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향후 발전 방향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개인별 오답 히스토리 + HR 인증 시스템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Gmail MCP -&gt; 이메일 실제 발송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실시간 리스크 감지 (뉴스 API)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사내 ERP 연동 -&gt; 계약 정보 자동 조회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Redis 세션 영속성 + PDF 계약서 분석</a:t>
            </a:r>
            <a:endParaRPr/>
          </a:p>
        </p:txBody>
      </p:sp>
      <p:sp>
        <p:nvSpPr>
          <p:cNvPr id="412" name="Google Shape;412;p17"/>
          <p:cNvSpPr txBox="1"/>
          <p:nvPr/>
        </p:nvSpPr>
        <p:spPr>
          <a:xfrm>
            <a:off x="822960" y="4800600"/>
            <a:ext cx="1051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f0b73bb12_0_81"/>
          <p:cNvSpPr txBox="1"/>
          <p:nvPr/>
        </p:nvSpPr>
        <p:spPr>
          <a:xfrm>
            <a:off x="822960" y="4800600"/>
            <a:ext cx="1051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Q &amp; A   |   감</a:t>
            </a:r>
            <a:r>
              <a:rPr b="1" i="0" lang="en-US" sz="3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사</a:t>
            </a:r>
            <a:r>
              <a:rPr b="1" i="0" lang="en-US" sz="3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합니다.</a:t>
            </a:r>
            <a:endParaRPr/>
          </a:p>
        </p:txBody>
      </p:sp>
      <p:sp>
        <p:nvSpPr>
          <p:cNvPr id="418" name="Google Shape;418;g3bf0b73bb12_0_81"/>
          <p:cNvSpPr txBox="1"/>
          <p:nvPr/>
        </p:nvSpPr>
        <p:spPr>
          <a:xfrm>
            <a:off x="4755625" y="21023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Q &amp; A   |   감사합니다.</a:t>
            </a:r>
            <a:endParaRPr/>
          </a:p>
        </p:txBody>
      </p:sp>
      <p:sp>
        <p:nvSpPr>
          <p:cNvPr id="419" name="Google Shape;419;g3bf0b73bb12_0_81"/>
          <p:cNvSpPr/>
          <p:nvPr/>
        </p:nvSpPr>
        <p:spPr>
          <a:xfrm>
            <a:off x="997835" y="4570510"/>
            <a:ext cx="10515600" cy="1645800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왜 무역 신입사원 온보딩이 어려운가?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ABBCC"/>
                </a:solidFill>
                <a:latin typeface="Noto Sans KR"/>
                <a:ea typeface="Noto Sans KR"/>
                <a:cs typeface="Noto Sans KR"/>
                <a:sym typeface="Noto Sans KR"/>
              </a:rPr>
              <a:t>01. 서비스 기획</a:t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914400" y="1188720"/>
            <a:ext cx="103327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무역 실무 용어·프로세스는 암기보다 반복 경험이 필요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기존 온보딩: 문서 중심  →  단방향 학습  →  낮은 몰입도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실수 한 번이 페널티·클레임·계약 분쟁으로 직결되는 고위험 도메인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AI 코치가 대화하며 실시간 피드백을 주는 시스템 부재</a:t>
            </a:r>
            <a:endParaRPr/>
          </a:p>
        </p:txBody>
      </p:sp>
      <p:sp>
        <p:nvSpPr>
          <p:cNvPr id="127" name="Google Shape;127;p3"/>
          <p:cNvSpPr/>
          <p:nvPr/>
        </p:nvSpPr>
        <p:spPr>
          <a:xfrm>
            <a:off x="914400" y="4297680"/>
            <a:ext cx="10332720" cy="1005840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097280" y="4462272"/>
            <a:ext cx="10058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"실무는 교과서가 아니라 대화로 배운다"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914400" y="5486400"/>
            <a:ext cx="103327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B7B8D"/>
                </a:solidFill>
                <a:latin typeface="Noto Sans KR"/>
                <a:ea typeface="Noto Sans KR"/>
                <a:cs typeface="Noto Sans KR"/>
                <a:sym typeface="Noto Sans KR"/>
              </a:rPr>
              <a:t>[ 이미지: 문서 더미 vs 채팅 버블 Before/After 삽입 권장 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개요 및 전체 흐름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ABBCC"/>
                </a:solidFill>
                <a:latin typeface="Noto Sans KR"/>
                <a:ea typeface="Noto Sans KR"/>
                <a:cs typeface="Noto Sans KR"/>
                <a:sym typeface="Noto Sans KR"/>
              </a:rPr>
              <a:t>01. 서비스 기획</a:t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822960" y="1097280"/>
            <a:ext cx="5486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타겟: 무역회사 신입사원 (1~2년차)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핵심 학습 영역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Incoterms / 결제 조건 (L/C, T/T)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무역 이메일 작성 및 검토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공급망 리스크 대응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4" title="시스템 개요 다이어그램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75" y="3021600"/>
            <a:ext cx="9601300" cy="3028950"/>
          </a:xfrm>
          <a:prstGeom prst="rect">
            <a:avLst/>
          </a:prstGeom>
          <a:solidFill>
            <a:srgbClr val="DDE8FF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pic>
      <p:sp>
        <p:nvSpPr>
          <p:cNvPr id="141" name="Google Shape;141;p4"/>
          <p:cNvSpPr txBox="1"/>
          <p:nvPr/>
        </p:nvSpPr>
        <p:spPr>
          <a:xfrm>
            <a:off x="5771600" y="1097275"/>
            <a:ext cx="345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데이터 규모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17개 JSON  /  782 ingestable records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ICC 무역용어집 284개 포함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A233A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Orchestrator — 에이전트 라우팅 방식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AABBCC"/>
                </a:solidFill>
                <a:latin typeface="Noto Sans KR"/>
                <a:ea typeface="Noto Sans KR"/>
                <a:cs typeface="Noto Sans KR"/>
                <a:sym typeface="Noto Sans KR"/>
              </a:rPr>
              <a:t>02. Agent 설계</a:t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822950" y="1097275"/>
            <a:ext cx="5303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LLM 기반 인텐트 분류 (solar-pro2)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사용자 입력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|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[LLM 인텐트 분류]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|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퀴즈 관련 키워드   --&gt;  QuizAgent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이메일 관련 키워드 --&gt;  EmailAgent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리스크 관련 키워드 --&gt;  RiskManagingAgent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그 외             --&gt;  DefaultChatAgent</a:t>
            </a:r>
            <a:endParaRPr b="0" i="0" sz="1300" u="none" cap="none" strike="noStrike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6675120" y="1097280"/>
            <a:ext cx="53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822950" y="3661350"/>
            <a:ext cx="3526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왜 에이전트로 분리하나?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무역 도메인 특화 지식 → RAG 필요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퀴즈 품질 보장 → EvalTool 루프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300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리스크 분석 → 멀티턴 + 보고서</a:t>
            </a:r>
            <a:endParaRPr sz="1300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5" title="오케스트레이터 플로우차트 다이어그램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450" y="1064188"/>
            <a:ext cx="4528499" cy="5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QuizAgent — RAG 기반 퀴즈 학습</a:t>
            </a:r>
            <a:endParaRPr/>
          </a:p>
        </p:txBody>
      </p:sp>
      <p:sp>
        <p:nvSpPr>
          <p:cNvPr id="161" name="Google Shape;161;p6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CFF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822960" y="1005840"/>
            <a:ext cx="5577840" cy="530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핵심 기능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ChromaDB에서 실제 무역 용어 검색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→ 4지선다 5문제 생성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출제 방향: 용어-&gt;설명 / 설명-&gt;용어 (양방향)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난이도: easy / medium / hard / 혼합(기본값)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EvalTool: 5항목 품질 자동 검증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불합격 시 최대 2회 재시도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→ 다른 용어로 대체 생성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정답 해설은 답 제출 후에만 공개</a:t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6492240" y="1005840"/>
            <a:ext cx="54864" cy="530352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6675120" y="1005840"/>
            <a:ext cx="5303520" cy="530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목표 UX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"FOB 퀴즈 풀고 싶어요"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한 문장으로 즉시 시작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번호 입력만으로 답변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→ 정오답 + 해설 즉시 제공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RAG 유사 용어를 오답으로 배치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→ 학습 밀도 향상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혼동하기 쉬운 용어끼리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비교하는 구조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EvalTool — 퀴즈 품질 자동 검증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CFF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174" name="Google Shape;174;p7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822960" y="1005840"/>
            <a:ext cx="5303520" cy="530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EvalTool 검증 항목 (5개)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1. 문제(question)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RAG 원본 내용 반영 여부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2. 정답 선택지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원본 데이터 일치 여부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3. 오답 선택지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실존 용어 기반 여부 (허구 배제)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4. 정답 인덱스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RAG 재검색으로 재확인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5. 해설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원본 내용 부합 여부</a:t>
            </a:r>
            <a:endParaRPr/>
          </a:p>
        </p:txBody>
      </p:sp>
      <p:sp>
        <p:nvSpPr>
          <p:cNvPr id="177" name="Google Shape;177;p7"/>
          <p:cNvSpPr/>
          <p:nvPr/>
        </p:nvSpPr>
        <p:spPr>
          <a:xfrm>
            <a:off x="6492240" y="1005840"/>
            <a:ext cx="54864" cy="530352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6675120" y="1005840"/>
            <a:ext cx="5303520" cy="5303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재시도 및 대체 생성 루프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MAX_RETRY =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is_valid = false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|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issues 피드백 포함 재생성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|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2회 소진 시 다른 용어로 대체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|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합격 5문제 달성 시 즉시 종료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1A1A2E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예상 품질 지표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퀴즈 합격률    ~90%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무역 용어 검증 ~90%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단위 검증      ~95%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QuizAgent 데모</a:t>
            </a:r>
            <a:endParaRPr/>
          </a:p>
        </p:txBody>
      </p:sp>
      <p:sp>
        <p:nvSpPr>
          <p:cNvPr id="185" name="Google Shape;185;p9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CFF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6217920" y="1005840"/>
            <a:ext cx="5303520" cy="4114800"/>
          </a:xfrm>
          <a:prstGeom prst="rect">
            <a:avLst/>
          </a:prstGeom>
          <a:solidFill>
            <a:srgbClr val="222C4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6263640" y="1051560"/>
            <a:ext cx="5212080" cy="320040"/>
          </a:xfrm>
          <a:prstGeom prst="rect">
            <a:avLst/>
          </a:prstGeom>
          <a:solidFill>
            <a:srgbClr val="3A4A6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6309359" y="1097280"/>
            <a:ext cx="8229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AABBFF"/>
                </a:solidFill>
                <a:latin typeface="Noto Sans KR"/>
                <a:ea typeface="Noto Sans KR"/>
                <a:cs typeface="Noto Sans KR"/>
                <a:sym typeface="Noto Sans KR"/>
              </a:rPr>
              <a:t>DEMO</a:t>
            </a:r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6263655" y="1623068"/>
            <a:ext cx="502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[ 스크린샷: 채점 결과 화면 ]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정오답 표시 + 해설 공개</a:t>
            </a:r>
            <a:b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b="0" i="0" lang="en-US" sz="1100" u="none" cap="none" strike="noStrike">
                <a:solidFill>
                  <a:srgbClr val="CCDDFF"/>
                </a:solidFill>
                <a:latin typeface="Noto Sans KR"/>
                <a:ea typeface="Noto Sans KR"/>
                <a:cs typeface="Noto Sans KR"/>
                <a:sym typeface="Noto Sans KR"/>
              </a:rPr>
              <a:t>오답 기반 추가 학습 안내</a:t>
            </a:r>
            <a:endParaRPr/>
          </a:p>
        </p:txBody>
      </p:sp>
      <p:sp>
        <p:nvSpPr>
          <p:cNvPr id="192" name="Google Shape;192;p9"/>
          <p:cNvSpPr/>
          <p:nvPr/>
        </p:nvSpPr>
        <p:spPr>
          <a:xfrm>
            <a:off x="548640" y="5303520"/>
            <a:ext cx="10789920" cy="822960"/>
          </a:xfrm>
          <a:prstGeom prst="rect">
            <a:avLst/>
          </a:prstGeom>
          <a:solidFill>
            <a:srgbClr val="1A284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912595" y="5757580"/>
            <a:ext cx="1051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CCFFCC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ChromaDB 검색 데이터 기반 문제 생성  |  EvalTool 자동 품질 검증 통과 후 출제</a:t>
            </a:r>
            <a:endParaRPr/>
          </a:p>
        </p:txBody>
      </p:sp>
      <p:pic>
        <p:nvPicPr>
          <p:cNvPr id="194" name="Google Shape;194;p9" title="퀴즈 시연 채점결과, 내수준리뷰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13" y="228600"/>
            <a:ext cx="9466926" cy="6157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B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365760" y="164592"/>
            <a:ext cx="91440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QuizAgent — 확장 가능성</a:t>
            </a:r>
            <a:endParaRPr/>
          </a:p>
        </p:txBody>
      </p:sp>
      <p:sp>
        <p:nvSpPr>
          <p:cNvPr id="201" name="Google Shape;201;p8"/>
          <p:cNvSpPr txBox="1"/>
          <p:nvPr/>
        </p:nvSpPr>
        <p:spPr>
          <a:xfrm>
            <a:off x="9601200" y="228600"/>
            <a:ext cx="237744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CFFCC"/>
                </a:solidFill>
                <a:latin typeface="Noto Sans KR"/>
                <a:ea typeface="Noto Sans KR"/>
                <a:cs typeface="Noto Sans KR"/>
                <a:sym typeface="Noto Sans KR"/>
              </a:rPr>
              <a:t>03. Agent 개발</a:t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0" y="6537960"/>
            <a:ext cx="12188952" cy="320040"/>
          </a:xfrm>
          <a:prstGeom prst="rect">
            <a:avLst/>
          </a:prstGeom>
          <a:solidFill>
            <a:srgbClr val="2D6AE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 txBox="1"/>
          <p:nvPr/>
        </p:nvSpPr>
        <p:spPr>
          <a:xfrm>
            <a:off x="0" y="6583680"/>
            <a:ext cx="12188952" cy="256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 Onboarding Agent   |   SeSAC AIPE Project</a:t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22960" y="1097280"/>
            <a:ext cx="5120640" cy="5029200"/>
          </a:xfrm>
          <a:prstGeom prst="rect">
            <a:avLst/>
          </a:prstGeom>
          <a:solidFill>
            <a:srgbClr val="E8F8E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822960" y="1097280"/>
            <a:ext cx="5120640" cy="50292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822960" y="1143000"/>
            <a:ext cx="512064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 학습 이력</a:t>
            </a:r>
            <a:endParaRPr/>
          </a:p>
        </p:txBody>
      </p:sp>
      <p:sp>
        <p:nvSpPr>
          <p:cNvPr id="207" name="Google Shape;207;p8"/>
          <p:cNvSpPr txBox="1"/>
          <p:nvPr/>
        </p:nvSpPr>
        <p:spPr>
          <a:xfrm>
            <a:off x="914400" y="1828800"/>
            <a:ext cx="484632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회원 DB 구축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개인별 오답 히스토리 저장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오답 문제만 모아 복습 모드 자동 생성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주제별 누적 점수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-&gt; 취약 영역 자동 파악 및 집중 출제</a:t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>
            <a:off x="6217920" y="1097280"/>
            <a:ext cx="5486400" cy="5029200"/>
          </a:xfrm>
          <a:prstGeom prst="rect">
            <a:avLst/>
          </a:prstGeom>
          <a:solidFill>
            <a:srgbClr val="E8F8E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6217920" y="1097280"/>
            <a:ext cx="5486400" cy="502920"/>
          </a:xfrm>
          <a:prstGeom prst="rect">
            <a:avLst/>
          </a:prstGeom>
          <a:solidFill>
            <a:srgbClr val="27AE60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6217920" y="1143000"/>
            <a:ext cx="5486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HR 인증 시스템</a:t>
            </a:r>
            <a:endParaRPr/>
          </a:p>
        </p:txBody>
      </p:sp>
      <p:sp>
        <p:nvSpPr>
          <p:cNvPr id="211" name="Google Shape;211;p8"/>
          <p:cNvSpPr txBox="1"/>
          <p:nvPr/>
        </p:nvSpPr>
        <p:spPr>
          <a:xfrm>
            <a:off x="6355080" y="1828800"/>
            <a:ext cx="521208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사내 HR 기준(점수·주제) 충족 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주제별 수료증 자동 발급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인증 예시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Incoterms 인증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결제 조건 인증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    ○ 리스크 관리 인증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A1A2E"/>
                </a:solidFill>
                <a:latin typeface="Noto Sans KR"/>
                <a:ea typeface="Noto Sans KR"/>
                <a:cs typeface="Noto Sans KR"/>
                <a:sym typeface="Noto Sans KR"/>
              </a:rPr>
              <a:t>● 신입 온보딩 완료 지표로 활용 가능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